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SzTx/>
              <a:buNone/>
              <a:defRPr cap="all" spc="215" sz="5400">
                <a:solidFill>
                  <a:srgbClr val="FFFFFF"/>
                </a:solidFill>
                <a:latin typeface="+mn-lt"/>
                <a:ea typeface="+mn-ea"/>
                <a:cs typeface="+mn-cs"/>
                <a:sym typeface="Futura"/>
              </a:defRPr>
            </a:lvl1pPr>
            <a:lvl2pPr marL="0" indent="0" algn="ctr">
              <a:spcBef>
                <a:spcPts val="0"/>
              </a:spcBef>
              <a:buSzTx/>
              <a:buNone/>
              <a:defRPr cap="all" spc="215" sz="5400">
                <a:solidFill>
                  <a:srgbClr val="FFFFFF"/>
                </a:solidFill>
                <a:latin typeface="+mn-lt"/>
                <a:ea typeface="+mn-ea"/>
                <a:cs typeface="+mn-cs"/>
                <a:sym typeface="Futura"/>
              </a:defRPr>
            </a:lvl2pPr>
            <a:lvl3pPr marL="0" indent="0" algn="ctr">
              <a:spcBef>
                <a:spcPts val="0"/>
              </a:spcBef>
              <a:buSzTx/>
              <a:buNone/>
              <a:defRPr cap="all" spc="215" sz="5400">
                <a:solidFill>
                  <a:srgbClr val="FFFFFF"/>
                </a:solidFill>
                <a:latin typeface="+mn-lt"/>
                <a:ea typeface="+mn-ea"/>
                <a:cs typeface="+mn-cs"/>
                <a:sym typeface="Futura"/>
              </a:defRPr>
            </a:lvl3pPr>
            <a:lvl4pPr marL="0" indent="0" algn="ctr">
              <a:spcBef>
                <a:spcPts val="0"/>
              </a:spcBef>
              <a:buSzTx/>
              <a:buNone/>
              <a:defRPr cap="all" spc="215" sz="5400">
                <a:solidFill>
                  <a:srgbClr val="FFFFFF"/>
                </a:solidFill>
                <a:latin typeface="+mn-lt"/>
                <a:ea typeface="+mn-ea"/>
                <a:cs typeface="+mn-cs"/>
                <a:sym typeface="Futura"/>
              </a:defRPr>
            </a:lvl4pPr>
            <a:lvl5pPr marL="0" indent="0" algn="ctr">
              <a:spcBef>
                <a:spcPts val="0"/>
              </a:spcBef>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sz="half" idx="15"/>
          </p:nvPr>
        </p:nvSpPr>
        <p:spPr>
          <a:xfrm>
            <a:off x="897846" y="1079500"/>
            <a:ext cx="4978401"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0" algn="ctr">
              <a:spcBef>
                <a:spcPts val="0"/>
              </a:spcBef>
              <a:buClrTx/>
              <a:buSzTx/>
              <a:buNone/>
              <a:defRPr cap="all" spc="79" sz="4000">
                <a:solidFill>
                  <a:srgbClr val="FFFFFF"/>
                </a:solidFill>
                <a:latin typeface="+mn-lt"/>
                <a:ea typeface="+mn-ea"/>
                <a:cs typeface="+mn-cs"/>
                <a:sym typeface="Futura"/>
              </a:defRPr>
            </a:lvl2pPr>
            <a:lvl3pPr marL="0" indent="0" algn="ctr">
              <a:spcBef>
                <a:spcPts val="0"/>
              </a:spcBef>
              <a:buClrTx/>
              <a:buSzTx/>
              <a:buNone/>
              <a:defRPr cap="all" spc="79" sz="4000">
                <a:solidFill>
                  <a:srgbClr val="FFFFFF"/>
                </a:solidFill>
                <a:latin typeface="+mn-lt"/>
                <a:ea typeface="+mn-ea"/>
                <a:cs typeface="+mn-cs"/>
                <a:sym typeface="Futura"/>
              </a:defRPr>
            </a:lvl3pPr>
            <a:lvl4pPr marL="0" indent="0" algn="ctr">
              <a:spcBef>
                <a:spcPts val="0"/>
              </a:spcBef>
              <a:buClrTx/>
              <a:buSzTx/>
              <a:buNone/>
              <a:defRPr cap="all" spc="79" sz="4000">
                <a:solidFill>
                  <a:srgbClr val="FFFFFF"/>
                </a:solidFill>
                <a:latin typeface="+mn-lt"/>
                <a:ea typeface="+mn-ea"/>
                <a:cs typeface="+mn-cs"/>
                <a:sym typeface="Futura"/>
              </a:defRPr>
            </a:lvl4pPr>
            <a:lvl5pPr marL="0" indent="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SzTx/>
              <a:buNone/>
              <a:defRPr cap="all" spc="234" sz="2600">
                <a:latin typeface="+mn-lt"/>
                <a:ea typeface="+mn-ea"/>
                <a:cs typeface="+mn-cs"/>
                <a:sym typeface="Futura"/>
              </a:defRPr>
            </a:lvl1pPr>
            <a:lvl2pPr marL="0" indent="0" algn="ctr">
              <a:spcBef>
                <a:spcPts val="0"/>
              </a:spcBef>
              <a:buSzTx/>
              <a:buNone/>
              <a:defRPr cap="all" spc="234" sz="2600">
                <a:latin typeface="+mn-lt"/>
                <a:ea typeface="+mn-ea"/>
                <a:cs typeface="+mn-cs"/>
                <a:sym typeface="Futura"/>
              </a:defRPr>
            </a:lvl2pPr>
            <a:lvl3pPr marL="0" indent="0" algn="ctr">
              <a:spcBef>
                <a:spcPts val="0"/>
              </a:spcBef>
              <a:buSzTx/>
              <a:buNone/>
              <a:defRPr cap="all" spc="234" sz="2600">
                <a:latin typeface="+mn-lt"/>
                <a:ea typeface="+mn-ea"/>
                <a:cs typeface="+mn-cs"/>
                <a:sym typeface="Futura"/>
              </a:defRPr>
            </a:lvl3pPr>
            <a:lvl4pPr marL="0" indent="0" algn="ctr">
              <a:spcBef>
                <a:spcPts val="0"/>
              </a:spcBef>
              <a:buSzTx/>
              <a:buNone/>
              <a:defRPr cap="all" spc="234" sz="2600">
                <a:latin typeface="+mn-lt"/>
                <a:ea typeface="+mn-ea"/>
                <a:cs typeface="+mn-cs"/>
                <a:sym typeface="Futura"/>
              </a:defRPr>
            </a:lvl4pPr>
            <a:lvl5pPr marL="0" indent="0" algn="ctr">
              <a:spcBef>
                <a:spcPts val="0"/>
              </a:spcBef>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9" y="1082886"/>
            <a:ext cx="5880101" cy="77470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0">
              <a:spcBef>
                <a:spcPts val="0"/>
              </a:spcBef>
              <a:buClrTx/>
              <a:buSzTx/>
              <a:buNone/>
              <a:defRPr cap="all" spc="79" sz="4000">
                <a:latin typeface="+mn-lt"/>
                <a:ea typeface="+mn-ea"/>
                <a:cs typeface="+mn-cs"/>
                <a:sym typeface="Futura"/>
              </a:defRPr>
            </a:lvl2pPr>
            <a:lvl3pPr marL="0" indent="0">
              <a:spcBef>
                <a:spcPts val="0"/>
              </a:spcBef>
              <a:buClrTx/>
              <a:buSzTx/>
              <a:buNone/>
              <a:defRPr cap="all" spc="79" sz="4000">
                <a:latin typeface="+mn-lt"/>
                <a:ea typeface="+mn-ea"/>
                <a:cs typeface="+mn-cs"/>
                <a:sym typeface="Futura"/>
              </a:defRPr>
            </a:lvl3pPr>
            <a:lvl4pPr marL="0" indent="0">
              <a:spcBef>
                <a:spcPts val="0"/>
              </a:spcBef>
              <a:buClrTx/>
              <a:buSzTx/>
              <a:buNone/>
              <a:defRPr cap="all" spc="79" sz="4000">
                <a:latin typeface="+mn-lt"/>
                <a:ea typeface="+mn-ea"/>
                <a:cs typeface="+mn-cs"/>
                <a:sym typeface="Futura"/>
              </a:defRPr>
            </a:lvl4pPr>
            <a:lvl5pPr marL="0" indent="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9"/>
            <a:ext cx="5943600" cy="656857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3429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10287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7145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2057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24003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2743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4.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nvie/gitflow"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nvie.com/about/" TargetMode="External"/><Relationship Id="rId3"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Git workflow design of branching model"/>
          <p:cNvSpPr txBox="1"/>
          <p:nvPr>
            <p:ph type="ctrTitle"/>
          </p:nvPr>
        </p:nvSpPr>
        <p:spPr>
          <a:prstGeom prst="rect">
            <a:avLst/>
          </a:prstGeom>
        </p:spPr>
        <p:txBody>
          <a:bodyPr/>
          <a:lstStyle/>
          <a:p>
            <a:pPr>
              <a:lnSpc>
                <a:spcPts val="5100"/>
              </a:lnSpc>
              <a:defRPr cap="none" spc="0" sz="3000">
                <a:latin typeface="Helvetica Neue"/>
                <a:ea typeface="Helvetica Neue"/>
                <a:cs typeface="Helvetica Neue"/>
                <a:sym typeface="Helvetica Neue"/>
              </a:defRPr>
            </a:pPr>
          </a:p>
          <a:p>
            <a:pPr>
              <a:lnSpc>
                <a:spcPts val="5100"/>
              </a:lnSpc>
              <a:defRPr cap="none" spc="0" sz="3000">
                <a:latin typeface="Helvetica Neue"/>
                <a:ea typeface="Helvetica Neue"/>
                <a:cs typeface="Helvetica Neue"/>
                <a:sym typeface="Helvetica Neue"/>
              </a:defRPr>
            </a:pPr>
          </a:p>
          <a:p>
            <a:pPr>
              <a:lnSpc>
                <a:spcPts val="5100"/>
              </a:lnSpc>
              <a:defRPr cap="none" spc="0" sz="3000">
                <a:latin typeface="Helvetica Neue"/>
                <a:ea typeface="Helvetica Neue"/>
                <a:cs typeface="Helvetica Neue"/>
                <a:sym typeface="Helvetica Neue"/>
              </a:defRPr>
            </a:pPr>
            <a:r>
              <a:t> Git workflow design of branching model</a:t>
            </a:r>
          </a:p>
        </p:txBody>
      </p:sp>
      <p:sp>
        <p:nvSpPr>
          <p:cNvPr id="159" name="GitFlow"/>
          <p:cNvSpPr txBox="1"/>
          <p:nvPr>
            <p:ph type="subTitle" sz="quarter" idx="1"/>
          </p:nvPr>
        </p:nvSpPr>
        <p:spPr>
          <a:prstGeom prst="rect">
            <a:avLst/>
          </a:prstGeom>
        </p:spPr>
        <p:txBody>
          <a:bodyPr/>
          <a:lstStyle/>
          <a:p>
            <a:pPr/>
            <a:r>
              <a:t>GitFlow</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开源案例参考"/>
          <p:cNvSpPr txBox="1"/>
          <p:nvPr>
            <p:ph type="title" idx="4294967295"/>
          </p:nvPr>
        </p:nvSpPr>
        <p:spPr>
          <a:prstGeom prst="rect">
            <a:avLst/>
          </a:prstGeom>
        </p:spPr>
        <p:txBody>
          <a:bodyPr/>
          <a:lstStyle>
            <a:lvl1pPr defTabSz="416052">
              <a:defRPr spc="72" sz="3640"/>
            </a:lvl1pPr>
          </a:lstStyle>
          <a:p>
            <a:pPr/>
            <a:r>
              <a:t>开源案例参考</a:t>
            </a:r>
          </a:p>
        </p:txBody>
      </p:sp>
      <p:pic>
        <p:nvPicPr>
          <p:cNvPr id="194" name="Image" descr="Image"/>
          <p:cNvPicPr>
            <a:picLocks noChangeAspect="1"/>
          </p:cNvPicPr>
          <p:nvPr/>
        </p:nvPicPr>
        <p:blipFill>
          <a:blip r:embed="rId2">
            <a:extLst/>
          </a:blip>
          <a:stretch>
            <a:fillRect/>
          </a:stretch>
        </p:blipFill>
        <p:spPr>
          <a:xfrm>
            <a:off x="962271" y="4340553"/>
            <a:ext cx="3326892" cy="4704694"/>
          </a:xfrm>
          <a:prstGeom prst="rect">
            <a:avLst/>
          </a:prstGeom>
          <a:ln w="12700">
            <a:miter lim="400000"/>
          </a:ln>
          <a:effectLst>
            <a:outerShdw sx="100000" sy="100000" kx="0" ky="0" algn="b" rotWithShape="0" blurRad="127000" dist="76200" dir="2700000">
              <a:srgbClr val="000000">
                <a:alpha val="75000"/>
              </a:srgbClr>
            </a:outerShdw>
          </a:effectLst>
        </p:spPr>
      </p:pic>
      <p:pic>
        <p:nvPicPr>
          <p:cNvPr id="195" name="Image" descr="Image"/>
          <p:cNvPicPr>
            <a:picLocks noChangeAspect="1"/>
          </p:cNvPicPr>
          <p:nvPr/>
        </p:nvPicPr>
        <p:blipFill>
          <a:blip r:embed="rId3">
            <a:extLst/>
          </a:blip>
          <a:stretch>
            <a:fillRect/>
          </a:stretch>
        </p:blipFill>
        <p:spPr>
          <a:xfrm>
            <a:off x="5530793" y="4353253"/>
            <a:ext cx="2565514" cy="4679294"/>
          </a:xfrm>
          <a:prstGeom prst="rect">
            <a:avLst/>
          </a:prstGeom>
          <a:ln w="12700">
            <a:miter lim="400000"/>
          </a:ln>
          <a:effectLst>
            <a:outerShdw sx="100000" sy="100000" kx="0" ky="0" algn="b" rotWithShape="0" blurRad="127000" dist="76200" dir="2700000">
              <a:srgbClr val="000000">
                <a:alpha val="75000"/>
              </a:srgbClr>
            </a:outerShdw>
          </a:effectLst>
        </p:spPr>
      </p:pic>
      <p:pic>
        <p:nvPicPr>
          <p:cNvPr id="196" name="Image" descr="Image"/>
          <p:cNvPicPr>
            <a:picLocks noChangeAspect="1"/>
          </p:cNvPicPr>
          <p:nvPr/>
        </p:nvPicPr>
        <p:blipFill>
          <a:blip r:embed="rId4">
            <a:extLst/>
          </a:blip>
          <a:stretch>
            <a:fillRect/>
          </a:stretch>
        </p:blipFill>
        <p:spPr>
          <a:xfrm>
            <a:off x="9337937" y="4327853"/>
            <a:ext cx="2604601" cy="4730094"/>
          </a:xfrm>
          <a:prstGeom prst="rect">
            <a:avLst/>
          </a:prstGeom>
          <a:ln w="12700">
            <a:miter lim="400000"/>
          </a:ln>
          <a:effectLst>
            <a:outerShdw sx="100000" sy="100000" kx="0" ky="0" algn="b" rotWithShape="0" blurRad="127000" dist="76200" dir="2700000">
              <a:srgbClr val="000000">
                <a:alpha val="75000"/>
              </a:srgbClr>
            </a:outerShdw>
          </a:effectLst>
        </p:spPr>
      </p:pic>
      <p:sp>
        <p:nvSpPr>
          <p:cNvPr id="197" name="ChakraCore"/>
          <p:cNvSpPr txBox="1"/>
          <p:nvPr/>
        </p:nvSpPr>
        <p:spPr>
          <a:xfrm>
            <a:off x="9250424" y="1971346"/>
            <a:ext cx="182597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sz="2500">
                <a:solidFill>
                  <a:srgbClr val="000000"/>
                </a:solidFill>
                <a:latin typeface="Helvetica"/>
                <a:ea typeface="Helvetica"/>
                <a:cs typeface="Helvetica"/>
                <a:sym typeface="Helvetica"/>
              </a:defRPr>
            </a:lvl1pPr>
          </a:lstStyle>
          <a:p>
            <a:pPr/>
            <a:r>
              <a:t>ChakraCore</a:t>
            </a:r>
          </a:p>
        </p:txBody>
      </p:sp>
      <p:sp>
        <p:nvSpPr>
          <p:cNvPr id="198" name="Vue"/>
          <p:cNvSpPr txBox="1"/>
          <p:nvPr/>
        </p:nvSpPr>
        <p:spPr>
          <a:xfrm>
            <a:off x="5486400" y="1968500"/>
            <a:ext cx="66760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sz="2500">
                <a:solidFill>
                  <a:srgbClr val="000000"/>
                </a:solidFill>
                <a:latin typeface="Helvetica"/>
                <a:ea typeface="Helvetica"/>
                <a:cs typeface="Helvetica"/>
                <a:sym typeface="Helvetica"/>
              </a:defRPr>
            </a:lvl1pPr>
          </a:lstStyle>
          <a:p>
            <a:pPr/>
            <a:r>
              <a:t>Vue</a:t>
            </a:r>
          </a:p>
        </p:txBody>
      </p:sp>
      <p:sp>
        <p:nvSpPr>
          <p:cNvPr id="199" name="Docker"/>
          <p:cNvSpPr txBox="1"/>
          <p:nvPr/>
        </p:nvSpPr>
        <p:spPr>
          <a:xfrm>
            <a:off x="927100" y="1968500"/>
            <a:ext cx="1119976"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defRPr sz="2500">
                <a:solidFill>
                  <a:srgbClr val="000000"/>
                </a:solidFill>
                <a:latin typeface="Helvetica"/>
                <a:ea typeface="Helvetica"/>
                <a:cs typeface="Helvetica"/>
                <a:sym typeface="Helvetica"/>
              </a:defRPr>
            </a:lvl1pPr>
          </a:lstStyle>
          <a:p>
            <a:pPr/>
            <a:r>
              <a:t>Docker</a:t>
            </a:r>
          </a:p>
        </p:txBody>
      </p:sp>
      <p:sp>
        <p:nvSpPr>
          <p:cNvPr id="200" name="Docker 项目经过了项目更迭的阵痛期，为了兼容更名为 moby 之前的版本，采用了版本号作为分支的语义。"/>
          <p:cNvSpPr txBox="1"/>
          <p:nvPr/>
        </p:nvSpPr>
        <p:spPr>
          <a:xfrm>
            <a:off x="903291" y="3086100"/>
            <a:ext cx="3680744" cy="86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1400">
                <a:solidFill>
                  <a:srgbClr val="000000"/>
                </a:solidFill>
                <a:latin typeface="Helvetica"/>
                <a:ea typeface="Helvetica"/>
                <a:cs typeface="Helvetica"/>
                <a:sym typeface="Helvetica"/>
              </a:defRPr>
            </a:lvl1pPr>
          </a:lstStyle>
          <a:p>
            <a:pPr/>
            <a:r>
              <a:t>Docker 项目经过了项目更迭的阵痛期，为了兼容更名为 moby 之前的版本，采用了版本号作为分支的语义。</a:t>
            </a:r>
          </a:p>
        </p:txBody>
      </p:sp>
      <p:sp>
        <p:nvSpPr>
          <p:cNvPr id="201" name="因为是企业推广的开源项目，分支管理使用了严格的 Git Workflow 标准。"/>
          <p:cNvSpPr txBox="1"/>
          <p:nvPr/>
        </p:nvSpPr>
        <p:spPr>
          <a:xfrm>
            <a:off x="5464418" y="3086100"/>
            <a:ext cx="3053864" cy="609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1400">
                <a:solidFill>
                  <a:srgbClr val="000000"/>
                </a:solidFill>
                <a:latin typeface="Helvetica"/>
                <a:ea typeface="Helvetica"/>
                <a:cs typeface="Helvetica"/>
                <a:sym typeface="Helvetica"/>
              </a:defRPr>
            </a:lvl1pPr>
          </a:lstStyle>
          <a:p>
            <a:pPr/>
            <a:r>
              <a:t>因为是企业推广的开源项目，分支管理使用了严格的 Git Workflow 标准。</a:t>
            </a:r>
          </a:p>
        </p:txBody>
      </p:sp>
      <p:sp>
        <p:nvSpPr>
          <p:cNvPr id="202" name="ChakraCore 虽然采用了 Git Workflow 的管理方式，但是结合自身项目的特点，default 分支设置为 master。"/>
          <p:cNvSpPr txBox="1"/>
          <p:nvPr/>
        </p:nvSpPr>
        <p:spPr>
          <a:xfrm>
            <a:off x="9221241" y="2959100"/>
            <a:ext cx="3326892" cy="86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1400">
                <a:solidFill>
                  <a:srgbClr val="000000"/>
                </a:solidFill>
                <a:latin typeface="Helvetica"/>
                <a:ea typeface="Helvetica"/>
                <a:cs typeface="Helvetica"/>
                <a:sym typeface="Helvetica"/>
              </a:defRPr>
            </a:lvl1pPr>
          </a:lstStyle>
          <a:p>
            <a:pPr/>
            <a:r>
              <a:t>ChakraCore 虽然采用了 Git Workflow 的管理方式，但是结合自身项目的特点，default 分支设置为 master。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接下来需要做的事情"/>
          <p:cNvSpPr txBox="1"/>
          <p:nvPr>
            <p:ph type="title"/>
          </p:nvPr>
        </p:nvSpPr>
        <p:spPr>
          <a:prstGeom prst="rect">
            <a:avLst/>
          </a:prstGeom>
        </p:spPr>
        <p:txBody>
          <a:bodyPr/>
          <a:lstStyle>
            <a:lvl1pPr defTabSz="416052">
              <a:defRPr spc="72" sz="3640"/>
            </a:lvl1pPr>
          </a:lstStyle>
          <a:p>
            <a:pPr/>
            <a:r>
              <a:t>接下来需要做的事情</a:t>
            </a:r>
          </a:p>
        </p:txBody>
      </p:sp>
      <p:sp>
        <p:nvSpPr>
          <p:cNvPr id="205" name="获取扩展工具…"/>
          <p:cNvSpPr txBox="1"/>
          <p:nvPr>
            <p:ph type="body" idx="1"/>
          </p:nvPr>
        </p:nvSpPr>
        <p:spPr>
          <a:xfrm>
            <a:off x="673100" y="1878707"/>
            <a:ext cx="11658600" cy="6960493"/>
          </a:xfrm>
          <a:prstGeom prst="rect">
            <a:avLst/>
          </a:prstGeom>
        </p:spPr>
        <p:txBody>
          <a:bodyPr/>
          <a:lstStyle/>
          <a:p>
            <a:pPr/>
            <a:r>
              <a:t>获取扩展工具</a:t>
            </a:r>
          </a:p>
          <a:p>
            <a:pPr marL="0" indent="0">
              <a:spcBef>
                <a:spcPts val="0"/>
              </a:spcBef>
              <a:buClrTx/>
              <a:buSzTx/>
              <a:buNone/>
              <a:defRPr spc="0" sz="1600">
                <a:solidFill>
                  <a:srgbClr val="000000"/>
                </a:solidFill>
                <a:latin typeface="Helvetica"/>
                <a:ea typeface="Helvetica"/>
                <a:cs typeface="Helvetica"/>
                <a:sym typeface="Helvetica"/>
              </a:defRPr>
            </a:pPr>
          </a:p>
          <a:p>
            <a:pPr marL="0" indent="0">
              <a:spcBef>
                <a:spcPts val="0"/>
              </a:spcBef>
              <a:buClrTx/>
              <a:buSzTx/>
              <a:buNone/>
              <a:defRPr spc="0" sz="1600">
                <a:solidFill>
                  <a:srgbClr val="000000"/>
                </a:solidFill>
                <a:latin typeface="Helvetica"/>
                <a:ea typeface="Helvetica"/>
                <a:cs typeface="Helvetica"/>
                <a:sym typeface="Helvetica"/>
              </a:defRPr>
            </a:pPr>
            <a:r>
              <a:t>       考虑到开发中与 Git 交互的场景性，建议使用 Shell 封装的命令行工具 </a:t>
            </a:r>
            <a:r>
              <a:rPr u="sng">
                <a:solidFill>
                  <a:srgbClr val="4183C4"/>
                </a:solidFill>
                <a:uFill>
                  <a:solidFill>
                    <a:srgbClr val="4183C4"/>
                  </a:solidFill>
                </a:uFill>
                <a:hlinkClick r:id="rId2" invalidUrl="" action="" tgtFrame="" tooltip="" history="1" highlightClick="0" endSnd="0"/>
              </a:rPr>
              <a:t>nvie/gitflow</a:t>
            </a:r>
            <a:r>
              <a:t>，该工具仅为 Git 本身的扩展，并没有破坏其原有设计结构和侵入式的概念。</a:t>
            </a:r>
          </a:p>
          <a:p>
            <a:pPr marL="0" indent="0">
              <a:spcBef>
                <a:spcPts val="0"/>
              </a:spcBef>
              <a:buClrTx/>
              <a:buSzTx/>
              <a:buNone/>
              <a:defRPr spc="0" sz="1600">
                <a:solidFill>
                  <a:srgbClr val="000000"/>
                </a:solidFill>
                <a:latin typeface="Helvetica"/>
                <a:ea typeface="Helvetica"/>
                <a:cs typeface="Helvetica"/>
                <a:sym typeface="Helvetica"/>
              </a:defRPr>
            </a:pPr>
          </a:p>
          <a:p>
            <a:pPr marL="0" indent="0">
              <a:spcBef>
                <a:spcPts val="0"/>
              </a:spcBef>
              <a:buClrTx/>
              <a:buSzTx/>
              <a:buNone/>
              <a:defRPr spc="0" sz="1600">
                <a:solidFill>
                  <a:srgbClr val="000000"/>
                </a:solidFill>
                <a:latin typeface="Helvetica"/>
                <a:ea typeface="Helvetica"/>
                <a:cs typeface="Helvetica"/>
                <a:sym typeface="Helvetica"/>
              </a:defRPr>
            </a:pPr>
          </a:p>
          <a:p>
            <a:pPr/>
            <a:r>
              <a:t>Commitizen</a:t>
            </a:r>
          </a:p>
          <a:p>
            <a:pPr marL="0" indent="0">
              <a:spcBef>
                <a:spcPts val="0"/>
              </a:spcBef>
              <a:buClrTx/>
              <a:buSzTx/>
              <a:buNone/>
              <a:defRPr spc="0" sz="1600">
                <a:solidFill>
                  <a:srgbClr val="000000"/>
                </a:solidFill>
                <a:latin typeface="Helvetica"/>
                <a:ea typeface="Helvetica"/>
                <a:cs typeface="Helvetica"/>
                <a:sym typeface="Helvetica"/>
              </a:defRPr>
            </a:pPr>
          </a:p>
          <a:p>
            <a:pPr marL="0" indent="0">
              <a:spcBef>
                <a:spcPts val="0"/>
              </a:spcBef>
              <a:buClrTx/>
              <a:buSzTx/>
              <a:buNone/>
              <a:defRPr spc="0" sz="1600">
                <a:solidFill>
                  <a:srgbClr val="000000"/>
                </a:solidFill>
                <a:latin typeface="Helvetica"/>
                <a:ea typeface="Helvetica"/>
                <a:cs typeface="Helvetica"/>
                <a:sym typeface="Helvetica"/>
              </a:defRPr>
            </a:pPr>
            <a:r>
              <a:t>       通过 Git Workflow 在团队中约定了一套能够协作的流程规范后，我们还需要能够规范团队内开发成员每次提交的格式标准，这套标准需要能够在积累到一定量的提交记录后通过历史生成相应的 changelog 作为项目的文档储备。</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ext"/>
          <p:cNvSpPr txBox="1"/>
          <p:nvPr>
            <p:ph type="body" idx="13"/>
          </p:nvPr>
        </p:nvSpPr>
        <p:spPr>
          <a:prstGeom prst="rect">
            <a:avLst/>
          </a:prstGeom>
        </p:spPr>
        <p:txBody>
          <a:bodyPr/>
          <a:lstStyle/>
          <a:p>
            <a:pPr/>
          </a:p>
        </p:txBody>
      </p:sp>
      <p:sp>
        <p:nvSpPr>
          <p:cNvPr id="162" name="适合的工作流程"/>
          <p:cNvSpPr txBox="1"/>
          <p:nvPr>
            <p:ph type="title"/>
          </p:nvPr>
        </p:nvSpPr>
        <p:spPr>
          <a:prstGeom prst="rect">
            <a:avLst/>
          </a:prstGeom>
        </p:spPr>
        <p:txBody>
          <a:bodyPr/>
          <a:lstStyle>
            <a:lvl1pPr defTabSz="416052">
              <a:defRPr spc="72" sz="3640"/>
            </a:lvl1pPr>
          </a:lstStyle>
          <a:p>
            <a:pPr/>
            <a:r>
              <a:t>适合的工作流程</a:t>
            </a:r>
          </a:p>
        </p:txBody>
      </p:sp>
      <p:sp>
        <p:nvSpPr>
          <p:cNvPr id="163" name="符合团队规模的规范…"/>
          <p:cNvSpPr txBox="1"/>
          <p:nvPr>
            <p:ph type="body" idx="1"/>
          </p:nvPr>
        </p:nvSpPr>
        <p:spPr>
          <a:prstGeom prst="rect">
            <a:avLst/>
          </a:prstGeom>
        </p:spPr>
        <p:txBody>
          <a:bodyPr/>
          <a:lstStyle/>
          <a:p>
            <a:pPr/>
          </a:p>
          <a:p>
            <a:pPr/>
            <a:r>
              <a:t>符合团队规模的规范</a:t>
            </a:r>
          </a:p>
          <a:p>
            <a:pPr/>
            <a:r>
              <a:t>工作流程本身的容错性</a:t>
            </a:r>
          </a:p>
          <a:p>
            <a:pPr/>
            <a:r>
              <a:t>是否附加了较多额外的概念（学习成本）</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ext"/>
          <p:cNvSpPr txBox="1"/>
          <p:nvPr>
            <p:ph type="body" idx="13"/>
          </p:nvPr>
        </p:nvSpPr>
        <p:spPr>
          <a:prstGeom prst="rect">
            <a:avLst/>
          </a:prstGeom>
        </p:spPr>
        <p:txBody>
          <a:bodyPr/>
          <a:lstStyle/>
          <a:p>
            <a:pPr/>
          </a:p>
        </p:txBody>
      </p:sp>
      <p:sp>
        <p:nvSpPr>
          <p:cNvPr id="166" name="GitFlow 的优势项"/>
          <p:cNvSpPr txBox="1"/>
          <p:nvPr>
            <p:ph type="title"/>
          </p:nvPr>
        </p:nvSpPr>
        <p:spPr>
          <a:prstGeom prst="rect">
            <a:avLst/>
          </a:prstGeom>
        </p:spPr>
        <p:txBody>
          <a:bodyPr/>
          <a:lstStyle>
            <a:lvl1pPr defTabSz="416052">
              <a:defRPr spc="72" sz="3640"/>
            </a:lvl1pPr>
          </a:lstStyle>
          <a:p>
            <a:pPr/>
            <a:r>
              <a:t>GitFlow 的优势项</a:t>
            </a:r>
          </a:p>
        </p:txBody>
      </p:sp>
      <p:sp>
        <p:nvSpPr>
          <p:cNvPr id="167" name="完全基于 Git，未引入侵入式概念…"/>
          <p:cNvSpPr txBox="1"/>
          <p:nvPr>
            <p:ph type="body" idx="1"/>
          </p:nvPr>
        </p:nvSpPr>
        <p:spPr>
          <a:prstGeom prst="rect">
            <a:avLst/>
          </a:prstGeom>
        </p:spPr>
        <p:txBody>
          <a:bodyPr/>
          <a:lstStyle/>
          <a:p>
            <a:pPr/>
          </a:p>
          <a:p>
            <a:pPr/>
            <a:r>
              <a:t>完全基于 Git，未引入侵入式概念</a:t>
            </a:r>
          </a:p>
          <a:p>
            <a:pPr/>
            <a:r>
              <a:t>侧重于发布流程的针对性设计</a:t>
            </a:r>
          </a:p>
          <a:p>
            <a:pPr/>
            <a:r>
              <a:t>对 pull-request 和实验性功能分支友好</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最早由 Vincent Driessen 在 nvie 提出的设计模型。…"/>
          <p:cNvSpPr txBox="1"/>
          <p:nvPr>
            <p:ph type="title"/>
          </p:nvPr>
        </p:nvSpPr>
        <p:spPr>
          <a:xfrm>
            <a:off x="673100" y="1981200"/>
            <a:ext cx="4889500" cy="5791200"/>
          </a:xfrm>
          <a:prstGeom prst="rect">
            <a:avLst/>
          </a:prstGeom>
        </p:spPr>
        <p:txBody>
          <a:bodyPr/>
          <a:lstStyle/>
          <a:p>
            <a:pPr>
              <a:lnSpc>
                <a:spcPts val="3600"/>
              </a:lnSpc>
              <a:defRPr cap="none" spc="0" sz="1500">
                <a:solidFill>
                  <a:srgbClr val="008DFF"/>
                </a:solidFill>
                <a:latin typeface="Helvetica Neue Light"/>
                <a:ea typeface="Helvetica Neue Light"/>
                <a:cs typeface="Helvetica Neue Light"/>
                <a:sym typeface="Helvetica Neue Light"/>
              </a:defRPr>
            </a:pPr>
          </a:p>
          <a:p>
            <a:pPr>
              <a:lnSpc>
                <a:spcPts val="3600"/>
              </a:lnSpc>
              <a:defRPr cap="none" spc="0" sz="1500">
                <a:solidFill>
                  <a:srgbClr val="008DFF"/>
                </a:solidFill>
                <a:latin typeface="Helvetica Neue Light"/>
                <a:ea typeface="Helvetica Neue Light"/>
                <a:cs typeface="Helvetica Neue Light"/>
                <a:sym typeface="Helvetica Neue Light"/>
              </a:defRPr>
            </a:pPr>
            <a:r>
              <a:rPr>
                <a:solidFill>
                  <a:srgbClr val="000000"/>
                </a:solidFill>
              </a:rPr>
              <a:t>最早由</a:t>
            </a:r>
            <a:r>
              <a:rPr u="sng"/>
              <a:t> </a:t>
            </a:r>
            <a:r>
              <a:rPr u="sng">
                <a:hlinkClick r:id="rId2" invalidUrl="" action="" tgtFrame="" tooltip="" history="1" highlightClick="0" endSnd="0"/>
              </a:rPr>
              <a:t>Vincent Driessen</a:t>
            </a:r>
            <a:r>
              <a:t> </a:t>
            </a:r>
            <a:r>
              <a:rPr>
                <a:solidFill>
                  <a:srgbClr val="000000"/>
                </a:solidFill>
              </a:rPr>
              <a:t>在 nvie 提出的设计模型。</a:t>
            </a:r>
            <a:endParaRPr>
              <a:solidFill>
                <a:srgbClr val="000000"/>
              </a:solidFill>
            </a:endParaRPr>
          </a:p>
          <a:p>
            <a:pPr>
              <a:lnSpc>
                <a:spcPts val="3600"/>
              </a:lnSpc>
              <a:defRPr cap="none" spc="0" sz="1500">
                <a:solidFill>
                  <a:srgbClr val="008DFF"/>
                </a:solidFill>
                <a:latin typeface="Helvetica Neue Light"/>
                <a:ea typeface="Helvetica Neue Light"/>
                <a:cs typeface="Helvetica Neue Light"/>
                <a:sym typeface="Helvetica Neue Light"/>
              </a:defRPr>
            </a:pPr>
            <a:endParaRPr>
              <a:solidFill>
                <a:srgbClr val="000000"/>
              </a:solidFill>
            </a:endParaRPr>
          </a:p>
          <a:p>
            <a:pPr>
              <a:lnSpc>
                <a:spcPts val="3600"/>
              </a:lnSpc>
              <a:defRPr cap="none" spc="0" sz="1500">
                <a:solidFill>
                  <a:srgbClr val="008DFF"/>
                </a:solidFill>
                <a:latin typeface="Helvetica Neue Light"/>
                <a:ea typeface="Helvetica Neue Light"/>
                <a:cs typeface="Helvetica Neue Light"/>
                <a:sym typeface="Helvetica Neue Light"/>
              </a:defRPr>
            </a:pPr>
            <a:r>
              <a:rPr>
                <a:solidFill>
                  <a:srgbClr val="000000"/>
                </a:solidFill>
              </a:rPr>
              <a:t>结合 Git 分布式的特征，保留了中心化 master 的概念，每个团队成员可以在任意节点与任何人形成 sub-team 进行配合。</a:t>
            </a:r>
            <a:endParaRPr>
              <a:solidFill>
                <a:srgbClr val="000000"/>
              </a:solidFill>
            </a:endParaRPr>
          </a:p>
          <a:p>
            <a:pPr>
              <a:lnSpc>
                <a:spcPts val="3600"/>
              </a:lnSpc>
              <a:defRPr cap="none" spc="0" sz="1500">
                <a:solidFill>
                  <a:srgbClr val="008DFF"/>
                </a:solidFill>
                <a:latin typeface="Helvetica Neue Light"/>
                <a:ea typeface="Helvetica Neue Light"/>
                <a:cs typeface="Helvetica Neue Light"/>
                <a:sym typeface="Helvetica Neue Light"/>
              </a:defRPr>
            </a:pPr>
            <a:endParaRPr>
              <a:solidFill>
                <a:srgbClr val="000000"/>
              </a:solidFill>
            </a:endParaRPr>
          </a:p>
          <a:p>
            <a:pPr>
              <a:lnSpc>
                <a:spcPts val="3600"/>
              </a:lnSpc>
              <a:defRPr cap="none" spc="0" sz="1500">
                <a:solidFill>
                  <a:srgbClr val="008DFF"/>
                </a:solidFill>
                <a:latin typeface="Helvetica Neue Light"/>
                <a:ea typeface="Helvetica Neue Light"/>
                <a:cs typeface="Helvetica Neue Light"/>
                <a:sym typeface="Helvetica Neue Light"/>
              </a:defRPr>
            </a:pPr>
            <a:endParaRPr>
              <a:solidFill>
                <a:srgbClr val="000000"/>
              </a:solidFill>
            </a:endParaRPr>
          </a:p>
          <a:p>
            <a:pPr>
              <a:lnSpc>
                <a:spcPts val="3600"/>
              </a:lnSpc>
              <a:defRPr cap="none" spc="0" sz="1500">
                <a:solidFill>
                  <a:srgbClr val="008DFF"/>
                </a:solidFill>
                <a:latin typeface="Helvetica Neue Light"/>
                <a:ea typeface="Helvetica Neue Light"/>
                <a:cs typeface="Helvetica Neue Light"/>
                <a:sym typeface="Helvetica Neue Light"/>
              </a:defRPr>
            </a:pPr>
            <a:endParaRPr>
              <a:solidFill>
                <a:srgbClr val="000000"/>
              </a:solidFill>
            </a:endParaRPr>
          </a:p>
          <a:p>
            <a:pPr>
              <a:lnSpc>
                <a:spcPts val="3600"/>
              </a:lnSpc>
              <a:defRPr cap="none" spc="0" sz="1500">
                <a:solidFill>
                  <a:srgbClr val="008DFF"/>
                </a:solidFill>
                <a:latin typeface="Helvetica Neue Light"/>
                <a:ea typeface="Helvetica Neue Light"/>
                <a:cs typeface="Helvetica Neue Light"/>
                <a:sym typeface="Helvetica Neue Light"/>
              </a:defRPr>
            </a:pPr>
            <a:endParaRPr>
              <a:solidFill>
                <a:srgbClr val="000000"/>
              </a:solidFill>
            </a:endParaRPr>
          </a:p>
          <a:p>
            <a:pPr>
              <a:lnSpc>
                <a:spcPts val="3600"/>
              </a:lnSpc>
              <a:defRPr cap="none" spc="0" sz="1500">
                <a:solidFill>
                  <a:srgbClr val="000000"/>
                </a:solidFill>
                <a:latin typeface="Helvetica Neue Light"/>
                <a:ea typeface="Helvetica Neue Light"/>
                <a:cs typeface="Helvetica Neue Light"/>
                <a:sym typeface="Helvetica Neue Light"/>
              </a:defRPr>
            </a:pPr>
          </a:p>
          <a:p>
            <a:pPr>
              <a:lnSpc>
                <a:spcPts val="3600"/>
              </a:lnSpc>
              <a:defRPr cap="none" spc="0" sz="1500">
                <a:solidFill>
                  <a:srgbClr val="000000"/>
                </a:solidFill>
                <a:latin typeface="Helvetica Neue Light"/>
                <a:ea typeface="Helvetica Neue Light"/>
                <a:cs typeface="Helvetica Neue Light"/>
                <a:sym typeface="Helvetica Neue Light"/>
              </a:defRPr>
            </a:pPr>
            <a:r>
              <a:t>在介绍其细节之前，我们首先只理解该</a:t>
            </a:r>
            <a:r>
              <a:rPr b="1">
                <a:latin typeface="Helvetica Neue"/>
                <a:ea typeface="Helvetica Neue"/>
                <a:cs typeface="Helvetica Neue"/>
                <a:sym typeface="Helvetica Neue"/>
              </a:rPr>
              <a:t>工作流程的意图</a:t>
            </a:r>
          </a:p>
          <a:p>
            <a:pPr>
              <a:lnSpc>
                <a:spcPts val="3600"/>
              </a:lnSpc>
              <a:defRPr cap="none" spc="0" sz="1500">
                <a:solidFill>
                  <a:srgbClr val="000000"/>
                </a:solidFill>
                <a:latin typeface="Helvetica Neue Light"/>
                <a:ea typeface="Helvetica Neue Light"/>
                <a:cs typeface="Helvetica Neue Light"/>
                <a:sym typeface="Helvetica Neue Light"/>
              </a:defRPr>
            </a:pPr>
          </a:p>
          <a:p>
            <a:pPr>
              <a:lnSpc>
                <a:spcPts val="3600"/>
              </a:lnSpc>
              <a:defRPr cap="none" spc="0" sz="1500">
                <a:solidFill>
                  <a:srgbClr val="000000"/>
                </a:solidFill>
                <a:latin typeface="Helvetica Neue Light"/>
                <a:ea typeface="Helvetica Neue Light"/>
                <a:cs typeface="Helvetica Neue Light"/>
                <a:sym typeface="Helvetica Neue Light"/>
              </a:defRPr>
            </a:pPr>
            <a:r>
              <a:t>1. 特定的分支扮演特定的角色</a:t>
            </a:r>
          </a:p>
          <a:p>
            <a:pPr>
              <a:lnSpc>
                <a:spcPts val="3600"/>
              </a:lnSpc>
              <a:defRPr cap="none" spc="0" sz="1500">
                <a:solidFill>
                  <a:srgbClr val="000000"/>
                </a:solidFill>
                <a:latin typeface="Helvetica Neue Light"/>
                <a:ea typeface="Helvetica Neue Light"/>
                <a:cs typeface="Helvetica Neue Light"/>
                <a:sym typeface="Helvetica Neue Light"/>
              </a:defRPr>
            </a:pPr>
          </a:p>
          <a:p>
            <a:pPr>
              <a:lnSpc>
                <a:spcPts val="3600"/>
              </a:lnSpc>
              <a:defRPr cap="none" spc="0" sz="1500">
                <a:solidFill>
                  <a:srgbClr val="000000"/>
                </a:solidFill>
                <a:latin typeface="Helvetica Neue Light"/>
                <a:ea typeface="Helvetica Neue Light"/>
                <a:cs typeface="Helvetica Neue Light"/>
                <a:sym typeface="Helvetica Neue Light"/>
              </a:defRPr>
            </a:pPr>
            <a:r>
              <a:t>2. 角色间何时以何种方式交互</a:t>
            </a:r>
          </a:p>
        </p:txBody>
      </p:sp>
      <p:sp>
        <p:nvSpPr>
          <p:cNvPr id="170" name="概览图"/>
          <p:cNvSpPr txBox="1"/>
          <p:nvPr>
            <p:ph type="body" sz="quarter" idx="1"/>
          </p:nvPr>
        </p:nvSpPr>
        <p:spPr>
          <a:xfrm>
            <a:off x="673100" y="645914"/>
            <a:ext cx="4761459" cy="957412"/>
          </a:xfrm>
          <a:prstGeom prst="rect">
            <a:avLst/>
          </a:prstGeom>
        </p:spPr>
        <p:txBody>
          <a:bodyPr/>
          <a:lstStyle/>
          <a:p>
            <a:pPr/>
            <a:r>
              <a:t>概览图</a:t>
            </a:r>
          </a:p>
        </p:txBody>
      </p:sp>
      <p:pic>
        <p:nvPicPr>
          <p:cNvPr id="171" name="Image" descr="Image"/>
          <p:cNvPicPr>
            <a:picLocks noChangeAspect="1"/>
          </p:cNvPicPr>
          <p:nvPr/>
        </p:nvPicPr>
        <p:blipFill>
          <a:blip r:embed="rId3">
            <a:extLst/>
          </a:blip>
          <a:stretch>
            <a:fillRect/>
          </a:stretch>
        </p:blipFill>
        <p:spPr>
          <a:xfrm>
            <a:off x="5840457" y="661785"/>
            <a:ext cx="6581686" cy="8722165"/>
          </a:xfrm>
          <a:prstGeom prst="rect">
            <a:avLst/>
          </a:prstGeom>
          <a:ln w="12700">
            <a:miter lim="400000"/>
          </a:ln>
          <a:effectLst>
            <a:outerShdw sx="100000" sy="100000" kx="0" ky="0" algn="b" rotWithShape="0" blurRad="139700" dist="76200" dir="2700000">
              <a:srgbClr val="000000">
                <a:alpha val="75000"/>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extLst/>
          </a:blip>
          <a:stretch>
            <a:fillRect/>
          </a:stretch>
        </p:blipFill>
        <p:spPr>
          <a:xfrm>
            <a:off x="853300" y="1544387"/>
            <a:ext cx="10307600" cy="4943976"/>
          </a:xfrm>
          <a:prstGeom prst="rect">
            <a:avLst/>
          </a:prstGeom>
          <a:ln w="12700">
            <a:miter lim="400000"/>
          </a:ln>
          <a:effectLst>
            <a:outerShdw sx="100000" sy="100000" kx="0" ky="0" algn="b" rotWithShape="0" blurRad="127000" dist="76200" dir="2700000">
              <a:srgbClr val="000000">
                <a:alpha val="75000"/>
              </a:srgbClr>
            </a:outerShdw>
          </a:effectLst>
        </p:spPr>
      </p:pic>
      <p:sp>
        <p:nvSpPr>
          <p:cNvPr id="174" name="master 分支记录了与 release 保持一致的发布轨迹…"/>
          <p:cNvSpPr txBox="1"/>
          <p:nvPr/>
        </p:nvSpPr>
        <p:spPr>
          <a:xfrm>
            <a:off x="848410" y="7092950"/>
            <a:ext cx="6591692" cy="20178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algn="l"/>
          </a:p>
          <a:p>
            <a:pPr marL="435428" indent="-435428" algn="l">
              <a:buSzPct val="100000"/>
              <a:buAutoNum type="arabicPeriod" startAt="1"/>
              <a:defRPr sz="1700"/>
            </a:pPr>
            <a:r>
              <a:t>master 分支记录了与 release 保持一致的发布轨迹</a:t>
            </a:r>
          </a:p>
          <a:p>
            <a:pPr algn="l">
              <a:defRPr sz="1700"/>
            </a:pPr>
          </a:p>
          <a:p>
            <a:pPr marL="435428" indent="-435428" algn="l">
              <a:buSzPct val="100000"/>
              <a:buAutoNum type="arabicPeriod" startAt="2"/>
              <a:defRPr sz="1700"/>
            </a:pPr>
            <a:r>
              <a:t>develop 由 master fork 而出，作为开发者持续集成的上游分支</a:t>
            </a:r>
          </a:p>
          <a:p>
            <a:pPr algn="l">
              <a:defRPr sz="1700"/>
            </a:pPr>
          </a:p>
        </p:txBody>
      </p:sp>
      <p:sp>
        <p:nvSpPr>
          <p:cNvPr id="175" name="长期分支"/>
          <p:cNvSpPr txBox="1"/>
          <p:nvPr/>
        </p:nvSpPr>
        <p:spPr>
          <a:xfrm>
            <a:off x="713282" y="482600"/>
            <a:ext cx="2146301" cy="812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algn="l">
              <a:defRPr sz="4000"/>
            </a:pPr>
            <a:r>
              <a:t>长期分支</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feature 分支由 develop 分支 fork 而出，开发者完成自己 feature 内容的时候，需要将其 merge 回 develop 分支…"/>
          <p:cNvSpPr txBox="1"/>
          <p:nvPr/>
        </p:nvSpPr>
        <p:spPr>
          <a:xfrm>
            <a:off x="848410" y="7092950"/>
            <a:ext cx="11322924" cy="20178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algn="l"/>
          </a:p>
          <a:p>
            <a:pPr marL="435428" indent="-435428" algn="l">
              <a:buSzPct val="100000"/>
              <a:buAutoNum type="arabicPeriod" startAt="1"/>
              <a:defRPr sz="1700"/>
            </a:pPr>
            <a:r>
              <a:t>feature 分支由 develop 分支 fork 而出，开发者完成自己 feature 内容的时候，需要将其 merge 回 develop 分支</a:t>
            </a:r>
          </a:p>
          <a:p>
            <a:pPr algn="l">
              <a:defRPr sz="1700"/>
            </a:pPr>
          </a:p>
          <a:p>
            <a:pPr marL="435428" indent="-435428" algn="l">
              <a:buSzPct val="100000"/>
              <a:buAutoNum type="arabicPeriod" startAt="2"/>
              <a:defRPr sz="1700"/>
            </a:pPr>
            <a:r>
              <a:t>其他的开发者之后可以同步到最新的 develop 到自己的 feature 分支</a:t>
            </a:r>
          </a:p>
          <a:p>
            <a:pPr algn="l">
              <a:defRPr sz="1700"/>
            </a:pPr>
          </a:p>
        </p:txBody>
      </p:sp>
      <p:sp>
        <p:nvSpPr>
          <p:cNvPr id="178" name="临时分支 Feature"/>
          <p:cNvSpPr txBox="1"/>
          <p:nvPr/>
        </p:nvSpPr>
        <p:spPr>
          <a:xfrm>
            <a:off x="713282" y="482600"/>
            <a:ext cx="4056889" cy="8260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algn="l">
              <a:defRPr sz="4000"/>
            </a:pPr>
            <a:r>
              <a:t>临时分支 Feature</a:t>
            </a:r>
          </a:p>
        </p:txBody>
      </p:sp>
      <p:pic>
        <p:nvPicPr>
          <p:cNvPr id="179" name="Image" descr="Image"/>
          <p:cNvPicPr>
            <a:picLocks noChangeAspect="1"/>
          </p:cNvPicPr>
          <p:nvPr/>
        </p:nvPicPr>
        <p:blipFill>
          <a:blip r:embed="rId2">
            <a:extLst/>
          </a:blip>
          <a:stretch>
            <a:fillRect/>
          </a:stretch>
        </p:blipFill>
        <p:spPr>
          <a:xfrm>
            <a:off x="793750" y="1371600"/>
            <a:ext cx="9590396" cy="5427048"/>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develop 分支集成到足够的 feature 以满足到某个发布节点的时候，就可以从 develop 分支 fork 出 release 分支…"/>
          <p:cNvSpPr txBox="1"/>
          <p:nvPr/>
        </p:nvSpPr>
        <p:spPr>
          <a:xfrm>
            <a:off x="848410" y="7092950"/>
            <a:ext cx="11214542" cy="17257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algn="l"/>
          </a:p>
          <a:p>
            <a:pPr marL="435428" indent="-435428" algn="l">
              <a:buSzPct val="100000"/>
              <a:buAutoNum type="arabicPeriod" startAt="1"/>
              <a:defRPr sz="1700"/>
            </a:pPr>
            <a:r>
              <a:t>develop 分支集成到足够的 feature 以满足到某个发布节点的时候，就可以从 develop 分支 fork 出 release 分支</a:t>
            </a:r>
          </a:p>
          <a:p>
            <a:pPr algn="l">
              <a:defRPr sz="1700"/>
            </a:pPr>
          </a:p>
          <a:p>
            <a:pPr marL="435428" indent="-435428" algn="l">
              <a:buSzPct val="100000"/>
              <a:buAutoNum type="arabicPeriod" startAt="2"/>
              <a:defRPr sz="1700"/>
            </a:pPr>
            <a:r>
              <a:t>当完成创建并发布后，该分支需要及时分别 merge 到 master 和 develop 分支</a:t>
            </a:r>
          </a:p>
        </p:txBody>
      </p:sp>
      <p:sp>
        <p:nvSpPr>
          <p:cNvPr id="182" name="临时分支 Release"/>
          <p:cNvSpPr txBox="1"/>
          <p:nvPr/>
        </p:nvSpPr>
        <p:spPr>
          <a:xfrm>
            <a:off x="713282" y="482600"/>
            <a:ext cx="4056381" cy="8260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algn="l">
              <a:defRPr sz="4000"/>
            </a:pPr>
            <a:r>
              <a:t>临时分支 Release</a:t>
            </a:r>
          </a:p>
        </p:txBody>
      </p:sp>
      <p:pic>
        <p:nvPicPr>
          <p:cNvPr id="183" name="Image" descr="Image"/>
          <p:cNvPicPr>
            <a:picLocks noChangeAspect="1"/>
          </p:cNvPicPr>
          <p:nvPr/>
        </p:nvPicPr>
        <p:blipFill>
          <a:blip r:embed="rId2">
            <a:extLst/>
          </a:blip>
          <a:stretch>
            <a:fillRect/>
          </a:stretch>
        </p:blipFill>
        <p:spPr>
          <a:xfrm>
            <a:off x="762000" y="1394145"/>
            <a:ext cx="8923190" cy="5613267"/>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hotfix 分支是唯一直接从 master 分支直接 fork 而出的角色…"/>
          <p:cNvSpPr txBox="1"/>
          <p:nvPr/>
        </p:nvSpPr>
        <p:spPr>
          <a:xfrm>
            <a:off x="772210" y="7181850"/>
            <a:ext cx="10069564" cy="2328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lvl="1" algn="l"/>
          </a:p>
          <a:p>
            <a:pPr marL="435428" indent="-435428" algn="l">
              <a:buSzPct val="100000"/>
              <a:buAutoNum type="arabicPeriod" startAt="1"/>
              <a:defRPr sz="1700"/>
            </a:pPr>
            <a:r>
              <a:t>hotfix 分支是唯一直接从 master 分支直接 fork 而出的角色</a:t>
            </a:r>
          </a:p>
          <a:p>
            <a:pPr algn="l">
              <a:defRPr sz="1700"/>
            </a:pPr>
          </a:p>
          <a:p>
            <a:pPr marL="435428" indent="-435428" algn="l">
              <a:buSzPct val="100000"/>
              <a:buAutoNum type="arabicPeriod" startAt="2"/>
              <a:defRPr sz="1700"/>
            </a:pPr>
            <a:r>
              <a:t>当 hotfix 涉及到的 bugs 或者文档等内容完成后，需要同时 merge 到 master 和 develop 分支中，其中 master 分支需要在合并后及时更新 tag 标签</a:t>
            </a:r>
          </a:p>
          <a:p>
            <a:pPr algn="l">
              <a:defRPr sz="1700"/>
            </a:pPr>
          </a:p>
        </p:txBody>
      </p:sp>
      <p:sp>
        <p:nvSpPr>
          <p:cNvPr id="186" name="临时分支 Hotfix"/>
          <p:cNvSpPr txBox="1"/>
          <p:nvPr/>
        </p:nvSpPr>
        <p:spPr>
          <a:xfrm>
            <a:off x="713282" y="482600"/>
            <a:ext cx="3708401" cy="8260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algn="l">
              <a:defRPr sz="4000"/>
            </a:pPr>
            <a:r>
              <a:t>临时分支 Hotfix</a:t>
            </a:r>
          </a:p>
        </p:txBody>
      </p:sp>
      <p:pic>
        <p:nvPicPr>
          <p:cNvPr id="187" name="Image" descr="Image"/>
          <p:cNvPicPr>
            <a:picLocks noChangeAspect="1"/>
          </p:cNvPicPr>
          <p:nvPr/>
        </p:nvPicPr>
        <p:blipFill>
          <a:blip r:embed="rId2">
            <a:extLst/>
          </a:blip>
          <a:stretch>
            <a:fillRect/>
          </a:stretch>
        </p:blipFill>
        <p:spPr>
          <a:xfrm>
            <a:off x="774700" y="1390650"/>
            <a:ext cx="8794873" cy="5860346"/>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ext"/>
          <p:cNvSpPr txBox="1"/>
          <p:nvPr>
            <p:ph type="body" idx="13"/>
          </p:nvPr>
        </p:nvSpPr>
        <p:spPr>
          <a:prstGeom prst="rect">
            <a:avLst/>
          </a:prstGeom>
        </p:spPr>
        <p:txBody>
          <a:bodyPr/>
          <a:lstStyle/>
          <a:p>
            <a:pPr/>
          </a:p>
        </p:txBody>
      </p:sp>
      <p:sp>
        <p:nvSpPr>
          <p:cNvPr id="190" name="方案对比"/>
          <p:cNvSpPr txBox="1"/>
          <p:nvPr>
            <p:ph type="title"/>
          </p:nvPr>
        </p:nvSpPr>
        <p:spPr>
          <a:prstGeom prst="rect">
            <a:avLst/>
          </a:prstGeom>
        </p:spPr>
        <p:txBody>
          <a:bodyPr/>
          <a:lstStyle>
            <a:lvl1pPr defTabSz="416052">
              <a:defRPr spc="72" sz="3640"/>
            </a:lvl1pPr>
          </a:lstStyle>
          <a:p>
            <a:pPr/>
            <a:r>
              <a:t>方案对比</a:t>
            </a:r>
          </a:p>
        </p:txBody>
      </p:sp>
      <p:sp>
        <p:nvSpPr>
          <p:cNvPr id="191" name="Centralized Workflow…"/>
          <p:cNvSpPr txBox="1"/>
          <p:nvPr>
            <p:ph type="body" idx="1"/>
          </p:nvPr>
        </p:nvSpPr>
        <p:spPr>
          <a:xfrm>
            <a:off x="673100" y="1943100"/>
            <a:ext cx="11658600" cy="7340600"/>
          </a:xfrm>
          <a:prstGeom prst="rect">
            <a:avLst/>
          </a:prstGeom>
        </p:spPr>
        <p:txBody>
          <a:bodyPr/>
          <a:lstStyle/>
          <a:p>
            <a:pPr/>
            <a:r>
              <a:t>Centralized Workflow</a:t>
            </a:r>
          </a:p>
          <a:p>
            <a:pPr marL="0" indent="0">
              <a:spcBef>
                <a:spcPts val="0"/>
              </a:spcBef>
              <a:buClrTx/>
              <a:buSzTx/>
              <a:buNone/>
              <a:defRPr spc="0" sz="1400">
                <a:solidFill>
                  <a:srgbClr val="000000"/>
                </a:solidFill>
                <a:latin typeface="Helvetica"/>
                <a:ea typeface="Helvetica"/>
                <a:cs typeface="Helvetica"/>
                <a:sym typeface="Helvetica"/>
              </a:defRPr>
            </a:pPr>
            <a:r>
              <a:t>      </a:t>
            </a:r>
            <a:br/>
            <a:r>
              <a:t>         </a:t>
            </a:r>
            <a:r>
              <a:rPr sz="1600"/>
              <a:t>较早中心化的工作流程仅有一台中央仓库服务器，所有人需要提交更改到远端，也并不需要除 master 之外的 branch 概念，对所有人而言，看到的内容永远是准确的同一份代码。</a:t>
            </a:r>
          </a:p>
          <a:p>
            <a:pPr/>
            <a:r>
              <a:t>Feature branching</a:t>
            </a:r>
          </a:p>
          <a:p>
            <a:pPr marL="0" indent="0">
              <a:spcBef>
                <a:spcPts val="0"/>
              </a:spcBef>
              <a:buClrTx/>
              <a:buSzTx/>
              <a:buNone/>
              <a:defRPr spc="0" sz="1400">
                <a:solidFill>
                  <a:srgbClr val="000000"/>
                </a:solidFill>
                <a:latin typeface="Helvetica"/>
                <a:ea typeface="Helvetica"/>
                <a:cs typeface="Helvetica"/>
                <a:sym typeface="Helvetica"/>
              </a:defRPr>
            </a:pPr>
          </a:p>
          <a:p>
            <a:pPr marL="0" indent="0">
              <a:spcBef>
                <a:spcPts val="0"/>
              </a:spcBef>
              <a:buClrTx/>
              <a:buSzTx/>
              <a:buNone/>
              <a:defRPr spc="0" sz="1400">
                <a:solidFill>
                  <a:srgbClr val="000000"/>
                </a:solidFill>
                <a:latin typeface="Helvetica"/>
                <a:ea typeface="Helvetica"/>
                <a:cs typeface="Helvetica"/>
                <a:sym typeface="Helvetica"/>
              </a:defRPr>
            </a:pPr>
            <a:r>
              <a:t> </a:t>
            </a:r>
            <a:r>
              <a:rPr sz="1600"/>
              <a:t>       基于中心化的工作流程改良的方案，也就是开发者独立拥有分支管理各自集成进度，目前不少开源项目使用该方案进行日常协作。相较之 Gitflow，没有复杂的合并和发布流程，理解清晰。</a:t>
            </a:r>
          </a:p>
          <a:p>
            <a:pPr/>
            <a:r>
              <a:t>Gitflow Workflow</a:t>
            </a:r>
          </a:p>
          <a:p>
            <a:pPr marL="0" indent="0">
              <a:spcBef>
                <a:spcPts val="0"/>
              </a:spcBef>
              <a:buClrTx/>
              <a:buSzTx/>
              <a:buNone/>
              <a:defRPr spc="0" sz="1600">
                <a:solidFill>
                  <a:srgbClr val="000000"/>
                </a:solidFill>
                <a:latin typeface="Helvetica"/>
                <a:ea typeface="Helvetica"/>
                <a:cs typeface="Helvetica"/>
                <a:sym typeface="Helvetica"/>
              </a:defRPr>
            </a:pPr>
          </a:p>
          <a:p>
            <a:pPr marL="0" indent="0">
              <a:spcBef>
                <a:spcPts val="0"/>
              </a:spcBef>
              <a:buClrTx/>
              <a:buSzTx/>
              <a:buNone/>
              <a:defRPr spc="0" sz="1600">
                <a:solidFill>
                  <a:srgbClr val="000000"/>
                </a:solidFill>
                <a:latin typeface="Helvetica"/>
                <a:ea typeface="Helvetica"/>
                <a:cs typeface="Helvetica"/>
                <a:sym typeface="Helvetica"/>
              </a:defRPr>
            </a:pPr>
            <a:r>
              <a:t>        Gitflow 即为本文主要推荐的企业团队协作流程方案，该流程围绕 release 制定了严格的 branch model，并规定了分支间相互影响的规则。</a:t>
            </a:r>
          </a:p>
          <a:p>
            <a:pPr marL="0" indent="0">
              <a:spcBef>
                <a:spcPts val="0"/>
              </a:spcBef>
              <a:buClrTx/>
              <a:buSzTx/>
              <a:buNone/>
              <a:defRPr spc="0" sz="1600">
                <a:solidFill>
                  <a:srgbClr val="777777"/>
                </a:solidFill>
                <a:latin typeface="Helvetica"/>
                <a:ea typeface="Helvetica"/>
                <a:cs typeface="Helvetica"/>
                <a:sym typeface="Helvetica"/>
              </a:defRPr>
            </a:pPr>
          </a:p>
          <a:p>
            <a:pPr/>
            <a:r>
              <a:t>Forking Workflow</a:t>
            </a:r>
          </a:p>
          <a:p>
            <a:pPr marL="0" indent="0">
              <a:spcBef>
                <a:spcPts val="0"/>
              </a:spcBef>
              <a:buClrTx/>
              <a:buSzTx/>
              <a:buNone/>
              <a:defRPr spc="0" sz="1600">
                <a:solidFill>
                  <a:srgbClr val="000000"/>
                </a:solidFill>
                <a:latin typeface="Helvetica"/>
                <a:ea typeface="Helvetica"/>
                <a:cs typeface="Helvetica"/>
                <a:sym typeface="Helvetica"/>
              </a:defRPr>
            </a:pPr>
          </a:p>
          <a:p>
            <a:pPr marL="0" indent="0">
              <a:spcBef>
                <a:spcPts val="0"/>
              </a:spcBef>
              <a:buClrTx/>
              <a:buSzTx/>
              <a:buNone/>
              <a:defRPr spc="0" sz="1600">
                <a:solidFill>
                  <a:srgbClr val="000000"/>
                </a:solidFill>
                <a:latin typeface="Helvetica"/>
                <a:ea typeface="Helvetica"/>
                <a:cs typeface="Helvetica"/>
                <a:sym typeface="Helvetica"/>
              </a:defRPr>
            </a:pPr>
            <a:r>
              <a:t>        该模式较为特殊，每个开发者不仅拥有 remote server 的仓库概念，自己也拥有一个 private remote server，每次集成是本地仓库，private remote server 和 remote server 三者进行交互。</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